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4" r:id="rId15"/>
    <p:sldId id="275" r:id="rId16"/>
    <p:sldId id="291" r:id="rId17"/>
    <p:sldId id="282" r:id="rId18"/>
    <p:sldId id="283" r:id="rId19"/>
    <p:sldId id="29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9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343779-688B-4A5E-A375-2A809CA7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71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E25517-06EF-427E-A06E-87CBC7D9D32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4ECE74-B080-42C3-9601-98720721B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5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478">
              <a:defRPr/>
            </a:pPr>
            <a:r>
              <a:rPr lang="en-US" dirty="0" smtClean="0">
                <a:ea typeface="Geneva"/>
                <a:cs typeface="Geneva"/>
              </a:rPr>
              <a:t>Discussing test questions with peers is a violation of the Testing Code of Ethics.  Do NOT write test questions in an email!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669A4-C941-4D73-A709-4655F23642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6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Directions for not discussing</a:t>
            </a:r>
            <a:r>
              <a:rPr lang="en-US" baseline="0" dirty="0" smtClean="0"/>
              <a:t> specific test questions is included as the final statement in the Student Directions section of the AG.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questions arise about the origin of sample test questions used in instruction or study guides, the School Test Coordinator or Principal must send to Curriculum and Instruction for review.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9C54-96E8-4401-A31D-EF1045576A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0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669A4-C941-4D73-A709-4655F23642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4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Geneva"/>
                <a:cs typeface="Geneva"/>
              </a:rPr>
              <a:t>Script statements MUST be read exactly as they are written.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669A4-C941-4D73-A709-4655F23642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7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669A4-C941-4D73-A709-4655F23642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test administrator believes</a:t>
            </a:r>
            <a:r>
              <a:rPr lang="en-US" baseline="0" dirty="0" smtClean="0"/>
              <a:t> the student could have used the cell phone/electronic device to take a picture or otherwise disclose secure testing content, the cell phone/device must be immediately confiscated and given to the school test coordinator for further investigation. Details of the investigation must be included in the submitted Irregularity report.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of the short window students can be readministered the following day.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least 23 cell phone issues reported in OTISS this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B9C54-96E8-4401-A31D-EF1045576A0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6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7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7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MS Logo 485U ®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78" y="127844"/>
            <a:ext cx="1750245" cy="746665"/>
          </a:xfrm>
          <a:prstGeom prst="rect">
            <a:avLst/>
          </a:prstGeom>
        </p:spPr>
      </p:pic>
      <p:pic>
        <p:nvPicPr>
          <p:cNvPr id="17" name="Picture 16" descr="Every Child_Tag_CM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15" y="950709"/>
            <a:ext cx="3491571" cy="310955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5797664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-3" y="6793661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6"/>
          <p:cNvGrpSpPr/>
          <p:nvPr userDrawn="1"/>
        </p:nvGrpSpPr>
        <p:grpSpPr>
          <a:xfrm>
            <a:off x="-501" y="5849504"/>
            <a:ext cx="9144000" cy="881056"/>
            <a:chOff x="482601" y="1330784"/>
            <a:chExt cx="8605528" cy="814858"/>
          </a:xfrm>
        </p:grpSpPr>
        <p:pic>
          <p:nvPicPr>
            <p:cNvPr id="18" name="Picture 17" descr="1b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1" y="1337890"/>
              <a:ext cx="743516" cy="807750"/>
            </a:xfrm>
            <a:prstGeom prst="rect">
              <a:avLst/>
            </a:prstGeom>
          </p:spPr>
        </p:pic>
        <p:pic>
          <p:nvPicPr>
            <p:cNvPr id="19" name="Picture 18" descr="3b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463" y="1341307"/>
              <a:ext cx="558075" cy="804333"/>
            </a:xfrm>
            <a:prstGeom prst="rect">
              <a:avLst/>
            </a:prstGeom>
          </p:spPr>
        </p:pic>
        <p:pic>
          <p:nvPicPr>
            <p:cNvPr id="20" name="Picture 19" descr="4b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153" y="1341307"/>
              <a:ext cx="622997" cy="804333"/>
            </a:xfrm>
            <a:prstGeom prst="rect">
              <a:avLst/>
            </a:prstGeom>
          </p:spPr>
        </p:pic>
        <p:pic>
          <p:nvPicPr>
            <p:cNvPr id="27" name="Picture 26" descr="2b.jp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28650" y="1341308"/>
              <a:ext cx="659479" cy="804334"/>
            </a:xfrm>
            <a:prstGeom prst="rect">
              <a:avLst/>
            </a:prstGeom>
          </p:spPr>
        </p:pic>
        <p:pic>
          <p:nvPicPr>
            <p:cNvPr id="28" name="Picture 27" descr="Berryhill_005.jp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076" y="1330784"/>
              <a:ext cx="466052" cy="814856"/>
            </a:xfrm>
            <a:prstGeom prst="rect">
              <a:avLst/>
            </a:prstGeom>
          </p:spPr>
        </p:pic>
        <p:pic>
          <p:nvPicPr>
            <p:cNvPr id="2" name="Picture 1" descr="Oaklawn Language Academy_16.jp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664" y="1330784"/>
              <a:ext cx="1395473" cy="814856"/>
            </a:xfrm>
            <a:prstGeom prst="rect">
              <a:avLst/>
            </a:prstGeom>
          </p:spPr>
        </p:pic>
        <p:pic>
          <p:nvPicPr>
            <p:cNvPr id="3" name="Picture 2" descr="Pre-K Druid Hills_12.jp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9739" y="1341307"/>
              <a:ext cx="1351354" cy="804333"/>
            </a:xfrm>
            <a:prstGeom prst="rect">
              <a:avLst/>
            </a:prstGeom>
          </p:spPr>
        </p:pic>
        <p:pic>
          <p:nvPicPr>
            <p:cNvPr id="5" name="Picture 4" descr="1.jp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485" y="1332841"/>
              <a:ext cx="1222256" cy="812800"/>
            </a:xfrm>
            <a:prstGeom prst="rect">
              <a:avLst/>
            </a:prstGeom>
          </p:spPr>
        </p:pic>
        <p:pic>
          <p:nvPicPr>
            <p:cNvPr id="6" name="Picture 5" descr="2.jp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313" y="1341307"/>
              <a:ext cx="1209523" cy="804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651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688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178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489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773937"/>
            <a:ext cx="8229599" cy="41056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846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5014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8024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31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0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3524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1373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1128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3318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8257032" y="6405053"/>
            <a:ext cx="429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DB97ED-6C97-4AF3-A3CE-D6721096BAD0}" type="slidenum">
              <a:rPr lang="en-US" sz="1600" smtClean="0"/>
              <a:pPr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670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8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7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6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6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4753-279F-4BC0-8574-77BC6D88E4A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0BE2-8B2A-4FAB-902A-CB5151B73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2" r:id="rId19"/>
    <p:sldLayoutId id="2147483683" r:id="rId20"/>
    <p:sldLayoutId id="2147483684" r:id="rId21"/>
    <p:sldLayoutId id="2147483685" r:id="rId22"/>
    <p:sldLayoutId id="2147483688" r:id="rId23"/>
    <p:sldLayoutId id="214748368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ardingtesting.weebly.com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981199"/>
            <a:ext cx="7772400" cy="161925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Testing Code of Ethics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Training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dirty="0" smtClean="0">
                <a:latin typeface="+mj-lt"/>
                <a:ea typeface="+mj-ea"/>
                <a:cs typeface="+mj-cs"/>
              </a:rPr>
              <a:t>2016-17</a:t>
            </a:r>
            <a:endParaRPr kumimoji="0" lang="en-US" sz="44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Ms.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Grigg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in Media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  <a:hlinkClick r:id="rId2"/>
              </a:rPr>
              <a:t>Hardingtesting.weebly.com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307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453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Sanctions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i="1" dirty="0" smtClean="0"/>
              <a:t>North Carolina Testing Code of Ethics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009135"/>
            <a:ext cx="8229600" cy="464788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Employee </a:t>
            </a:r>
            <a:r>
              <a:rPr lang="en-US" sz="3200" dirty="0" smtClean="0"/>
              <a:t>Letter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800" dirty="0"/>
              <a:t>Principal must write a letter documenting the incident and impact on students and give to </a:t>
            </a:r>
            <a:r>
              <a:rPr lang="en-US" sz="2800" dirty="0" smtClean="0"/>
              <a:t>employee. A copy is also placed </a:t>
            </a:r>
            <a:r>
              <a:rPr lang="en-US" sz="2800" dirty="0"/>
              <a:t>in the employee’s file at </a:t>
            </a:r>
            <a:r>
              <a:rPr lang="en-US" sz="2800" dirty="0" smtClean="0"/>
              <a:t>school</a:t>
            </a:r>
            <a:endParaRPr lang="en-US" sz="28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/>
              <a:t>Suspension or revoking of professional license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/>
              <a:t>Dismissal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File Civil action against person(s) responsible for the violation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Criminal prosecution</a:t>
            </a:r>
          </a:p>
        </p:txBody>
      </p:sp>
    </p:spTree>
    <p:extLst>
      <p:ext uri="{BB962C8B-B14F-4D97-AF65-F5344CB8AC3E}">
        <p14:creationId xmlns:p14="http://schemas.microsoft.com/office/powerpoint/2010/main" val="299355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16795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Testing Environment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009650"/>
            <a:ext cx="8229600" cy="500983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No instructional activity related to tested content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No large-scale administrations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600" dirty="0" smtClean="0"/>
              <a:t>Cafeteria, gymnasium, etc.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Visitors are prohibited 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Wall displays must be covered or removed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600" dirty="0" smtClean="0"/>
              <a:t>“Tips for Taking Tests,” word lists, word walls, definitions, writing formulas, multiplication tables, and mathematical formulas/theorems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600" dirty="0" smtClean="0"/>
              <a:t>Hallways and classrooms in use during testing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2600" dirty="0" smtClean="0"/>
              <a:t>Failure to cover/remove = misadministration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3555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16795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Testing Environment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009650"/>
            <a:ext cx="8229600" cy="500983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Must be quiet, orderly, and well lit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Student must be able to see all necessary test materials clearly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Seating must be arranged to discourage cheating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Only NCDPI approved materials permitted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No food, drink, candy, multiplication tables, mp3 players, cameras, cell phones, smart watches, etc.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8680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Prohibited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5706" y="1143000"/>
            <a:ext cx="8692588" cy="510539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Electronic Devices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b="1" dirty="0" smtClean="0"/>
              <a:t>Any student observed with a cell phone/electronic device on their person during testing or breaks must be dismissed from testing and the </a:t>
            </a:r>
            <a:r>
              <a:rPr lang="en-US" sz="2000" b="1" dirty="0" smtClean="0"/>
              <a:t>device is collected</a:t>
            </a:r>
            <a:endParaRPr lang="en-US" sz="2000" b="1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100" dirty="0" smtClean="0"/>
              <a:t>Testing devices – </a:t>
            </a:r>
            <a:r>
              <a:rPr lang="en-US" sz="2100" dirty="0" err="1" smtClean="0"/>
              <a:t>Chromebooks</a:t>
            </a:r>
            <a:r>
              <a:rPr lang="en-US" sz="2100" dirty="0" smtClean="0"/>
              <a:t>, laptops,  or Desktop computers are the only electronics allowed in the test session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b="1" dirty="0" smtClean="0"/>
              <a:t>Test Administrators and Proctors should not have cell phones/electronic devices visible during the test </a:t>
            </a:r>
            <a:r>
              <a:rPr lang="en-US" sz="2000" b="1" dirty="0" smtClean="0"/>
              <a:t>administration.</a:t>
            </a:r>
            <a:endParaRPr lang="en-US" sz="2000" b="1" dirty="0" smtClean="0"/>
          </a:p>
          <a:p>
            <a:r>
              <a:rPr lang="en-US" sz="2400" dirty="0" smtClean="0"/>
              <a:t>Personal Belongings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 smtClean="0"/>
              <a:t>Students’ personal belongings should be placed under their seat or at the back of the classroom. No access to personal belongings is permitted during testing</a:t>
            </a:r>
          </a:p>
          <a:p>
            <a:r>
              <a:rPr lang="en-US" sz="2400" dirty="0" smtClean="0"/>
              <a:t>Testing Aids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 smtClean="0"/>
              <a:t>No textbooks, reference books, wall charts, study guides, reference charts, etc. may be present during any test administration </a:t>
            </a:r>
          </a:p>
          <a:p>
            <a:r>
              <a:rPr lang="en-US" sz="2400" dirty="0" smtClean="0"/>
              <a:t>Food and Drink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 smtClean="0"/>
              <a:t>Students: No food/drink allowed unless approved for medical reasons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000" dirty="0" smtClean="0"/>
              <a:t>Test Administrators and proctors may have </a:t>
            </a:r>
            <a:r>
              <a:rPr lang="en-US" sz="2000" dirty="0" smtClean="0"/>
              <a:t>water in </a:t>
            </a:r>
            <a:r>
              <a:rPr lang="en-US" sz="2000" dirty="0" smtClean="0"/>
              <a:t>the test session</a:t>
            </a:r>
          </a:p>
          <a:p>
            <a:pPr lv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24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229599" cy="4800600"/>
          </a:xfrm>
        </p:spPr>
        <p:txBody>
          <a:bodyPr/>
          <a:lstStyle/>
          <a:p>
            <a:r>
              <a:rPr lang="en-US" sz="3000" dirty="0" smtClean="0"/>
              <a:t>All electronic devices, including cell phones and smart </a:t>
            </a:r>
            <a:r>
              <a:rPr lang="en-US" sz="3000" dirty="0" smtClean="0"/>
              <a:t>watches (for staff and students)</a:t>
            </a:r>
            <a:endParaRPr lang="en-US" sz="3000" dirty="0" smtClean="0"/>
          </a:p>
          <a:p>
            <a:r>
              <a:rPr lang="en-US" sz="3000" dirty="0" smtClean="0"/>
              <a:t>If student is caught with an electronic device (on their person) during testing or a break: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600" dirty="0" smtClean="0"/>
              <a:t>Student must be dismissed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600" dirty="0" smtClean="0"/>
              <a:t>STC investigates the device if it may have been used during </a:t>
            </a:r>
            <a:r>
              <a:rPr lang="en-US" sz="2600" dirty="0" smtClean="0"/>
              <a:t>testing</a:t>
            </a:r>
            <a:endParaRPr lang="en-US" sz="2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Prohibited Items in the Test Room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-503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Testing Code of Ethics Training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582939"/>
            <a:ext cx="8229600" cy="5181283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600" dirty="0" smtClean="0"/>
              <a:t>Reminders:</a:t>
            </a:r>
            <a:endParaRPr lang="en-US" sz="2600" dirty="0" smtClean="0"/>
          </a:p>
          <a:p>
            <a:pPr marL="800100" lvl="1" indent="-342900">
              <a:buFont typeface="Calibri" pitchFamily="34" charset="0"/>
              <a:buChar char="–"/>
              <a:defRPr/>
            </a:pPr>
            <a:r>
              <a:rPr lang="en-US" sz="2400" dirty="0" smtClean="0"/>
              <a:t>A proctor must be present during the entire test session</a:t>
            </a:r>
          </a:p>
          <a:p>
            <a:pPr marL="800100" lvl="1" indent="-342900">
              <a:buFont typeface="Calibri" pitchFamily="34" charset="0"/>
              <a:buChar char="–"/>
              <a:defRPr/>
            </a:pPr>
            <a:r>
              <a:rPr lang="en-US" sz="2400" dirty="0" smtClean="0"/>
              <a:t>The test administrator must have the correct AG and read from the script verbatim</a:t>
            </a:r>
          </a:p>
          <a:p>
            <a:pPr marL="800100" lvl="1" indent="-342900">
              <a:buFont typeface="Calibri" pitchFamily="34" charset="0"/>
              <a:buChar char="–"/>
              <a:defRPr/>
            </a:pPr>
            <a:r>
              <a:rPr lang="en-US" sz="2400" dirty="0" smtClean="0"/>
              <a:t>Only students with extended time documented may be given time beyond the maximum testing time</a:t>
            </a:r>
          </a:p>
          <a:p>
            <a:pPr marL="800100" lvl="1" indent="-342900">
              <a:buFont typeface="Calibri" pitchFamily="34" charset="0"/>
              <a:buChar char="–"/>
              <a:defRPr/>
            </a:pPr>
            <a:r>
              <a:rPr lang="en-US" sz="2400" dirty="0" smtClean="0"/>
              <a:t>Test Administrators cannot write down test questions to review with students later</a:t>
            </a:r>
          </a:p>
          <a:p>
            <a:pPr marL="800100" lvl="1" indent="-342900">
              <a:buFont typeface="Calibri" pitchFamily="34" charset="0"/>
              <a:buChar char="–"/>
              <a:defRPr/>
            </a:pPr>
            <a:r>
              <a:rPr lang="en-US" sz="2400" dirty="0" smtClean="0"/>
              <a:t>A parent cannot proctor for their own student</a:t>
            </a:r>
          </a:p>
          <a:p>
            <a:pPr marL="800100" lvl="1" indent="-342900">
              <a:buFont typeface="Calibri" pitchFamily="34" charset="0"/>
              <a:buChar char="–"/>
              <a:defRPr/>
            </a:pPr>
            <a:r>
              <a:rPr lang="en-US" sz="2400" dirty="0" smtClean="0"/>
              <a:t>Test taking tips/ content cannot be taped to student desks</a:t>
            </a:r>
          </a:p>
          <a:p>
            <a:pPr marL="800100" lvl="1" indent="-342900">
              <a:buFont typeface="Calibri" pitchFamily="34" charset="0"/>
              <a:buChar char="–"/>
              <a:defRPr/>
            </a:pPr>
            <a:r>
              <a:rPr lang="en-US" sz="2400" dirty="0" smtClean="0"/>
              <a:t>Test administrators/ proctors cannot have cell phones visible or in use during the test </a:t>
            </a:r>
            <a:r>
              <a:rPr lang="en-US" sz="2400" dirty="0" smtClean="0"/>
              <a:t>session</a:t>
            </a:r>
          </a:p>
          <a:p>
            <a:pPr marL="800100" lvl="1" indent="-342900">
              <a:buFont typeface="Calibri" pitchFamily="34" charset="0"/>
              <a:buChar char="–"/>
              <a:defRPr/>
            </a:pPr>
            <a:r>
              <a:rPr lang="en-US" sz="2400" dirty="0" smtClean="0"/>
              <a:t>Do not move students or test materials without consulting Ms. </a:t>
            </a:r>
            <a:r>
              <a:rPr lang="en-US" sz="2400" dirty="0" err="1" smtClean="0"/>
              <a:t>Grigg</a:t>
            </a:r>
            <a:r>
              <a:rPr lang="en-US" sz="2400" dirty="0" smtClean="0"/>
              <a:t>. If you are missing materials, ask hall monitor or call (do not test without required materials)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0919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-5446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Mark your Calendars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14746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Monday, Sept. 26th: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PreACT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i="1" dirty="0">
                <a:solidFill>
                  <a:srgbClr val="000000"/>
                </a:solidFill>
              </a:rPr>
              <a:t>replacing PLAN test</a:t>
            </a:r>
            <a:r>
              <a:rPr lang="en-US" sz="2400" dirty="0">
                <a:solidFill>
                  <a:srgbClr val="000000"/>
                </a:solidFill>
              </a:rPr>
              <a:t>) and PSAT </a:t>
            </a:r>
            <a:r>
              <a:rPr lang="en-US" sz="2400" b="1" dirty="0">
                <a:solidFill>
                  <a:srgbClr val="000000"/>
                </a:solidFill>
              </a:rPr>
              <a:t>testing training during planning periods </a:t>
            </a:r>
            <a:r>
              <a:rPr lang="en-US" sz="2400" b="1" dirty="0" smtClean="0">
                <a:solidFill>
                  <a:srgbClr val="000000"/>
                </a:solidFill>
              </a:rPr>
              <a:t>for a</a:t>
            </a:r>
            <a:r>
              <a:rPr lang="en-US" sz="2400" dirty="0" smtClean="0">
                <a:solidFill>
                  <a:srgbClr val="000000"/>
                </a:solidFill>
              </a:rPr>
              <a:t>ll staff except 9</a:t>
            </a:r>
            <a:r>
              <a:rPr lang="en-US" sz="2400" baseline="30000" dirty="0" smtClean="0">
                <a:solidFill>
                  <a:srgbClr val="000000"/>
                </a:solidFill>
              </a:rPr>
              <a:t>th</a:t>
            </a:r>
            <a:r>
              <a:rPr lang="en-US" sz="2400" dirty="0" smtClean="0">
                <a:solidFill>
                  <a:srgbClr val="000000"/>
                </a:solidFill>
              </a:rPr>
              <a:t> and 12</a:t>
            </a:r>
            <a:r>
              <a:rPr lang="en-US" sz="2400" baseline="30000" dirty="0" smtClean="0">
                <a:solidFill>
                  <a:srgbClr val="000000"/>
                </a:solidFill>
              </a:rPr>
              <a:t>th</a:t>
            </a:r>
            <a:r>
              <a:rPr lang="en-US" sz="2400" dirty="0" smtClean="0">
                <a:solidFill>
                  <a:srgbClr val="000000"/>
                </a:solidFill>
              </a:rPr>
              <a:t> grade homeroom teachers.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1st </a:t>
            </a:r>
            <a:r>
              <a:rPr lang="en-US" sz="2000" dirty="0">
                <a:solidFill>
                  <a:srgbClr val="000000"/>
                </a:solidFill>
              </a:rPr>
              <a:t>block- </a:t>
            </a:r>
            <a:r>
              <a:rPr lang="en-US" sz="2000" dirty="0" smtClean="0">
                <a:solidFill>
                  <a:srgbClr val="000000"/>
                </a:solidFill>
              </a:rPr>
              <a:t>7:30am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2nd </a:t>
            </a:r>
            <a:r>
              <a:rPr lang="en-US" sz="2000" dirty="0">
                <a:solidFill>
                  <a:srgbClr val="000000"/>
                </a:solidFill>
              </a:rPr>
              <a:t>block- </a:t>
            </a:r>
            <a:r>
              <a:rPr lang="en-US" sz="2000" dirty="0" smtClean="0">
                <a:solidFill>
                  <a:srgbClr val="000000"/>
                </a:solidFill>
              </a:rPr>
              <a:t>9am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3rd </a:t>
            </a:r>
            <a:r>
              <a:rPr lang="en-US" sz="2000" dirty="0">
                <a:solidFill>
                  <a:srgbClr val="000000"/>
                </a:solidFill>
              </a:rPr>
              <a:t>block: </a:t>
            </a:r>
            <a:r>
              <a:rPr lang="en-US" sz="2000" dirty="0" smtClean="0">
                <a:solidFill>
                  <a:srgbClr val="000000"/>
                </a:solidFill>
              </a:rPr>
              <a:t>10:45am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4th </a:t>
            </a:r>
            <a:r>
              <a:rPr lang="en-US" sz="2000" dirty="0">
                <a:solidFill>
                  <a:srgbClr val="000000"/>
                </a:solidFill>
              </a:rPr>
              <a:t>block: </a:t>
            </a:r>
            <a:r>
              <a:rPr lang="en-US" sz="2000" dirty="0" smtClean="0">
                <a:solidFill>
                  <a:srgbClr val="000000"/>
                </a:solidFill>
              </a:rPr>
              <a:t>1pm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Tuesday, Oct. 11th: </a:t>
            </a:r>
            <a:r>
              <a:rPr lang="en-US" sz="2400" dirty="0">
                <a:solidFill>
                  <a:srgbClr val="000000"/>
                </a:solidFill>
              </a:rPr>
              <a:t>10th grade</a:t>
            </a:r>
            <a:r>
              <a:rPr lang="en-US" sz="2400" b="1" dirty="0">
                <a:solidFill>
                  <a:srgbClr val="000000"/>
                </a:solidFill>
              </a:rPr>
              <a:t> </a:t>
            </a:r>
            <a:r>
              <a:rPr lang="en-US" sz="2400" dirty="0">
                <a:solidFill>
                  <a:srgbClr val="000000"/>
                </a:solidFill>
              </a:rPr>
              <a:t>Pre-ACT in </a:t>
            </a:r>
            <a:r>
              <a:rPr lang="en-US" sz="2400" dirty="0" smtClean="0">
                <a:solidFill>
                  <a:srgbClr val="000000"/>
                </a:solidFill>
              </a:rPr>
              <a:t>homeroom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Wednesday</a:t>
            </a:r>
            <a:r>
              <a:rPr lang="en-US" sz="2400" b="1" dirty="0">
                <a:solidFill>
                  <a:srgbClr val="000000"/>
                </a:solidFill>
              </a:rPr>
              <a:t>, Oct. 19th: </a:t>
            </a:r>
            <a:r>
              <a:rPr lang="en-US" sz="2400" dirty="0">
                <a:solidFill>
                  <a:srgbClr val="000000"/>
                </a:solidFill>
              </a:rPr>
              <a:t>PSAT for </a:t>
            </a:r>
            <a:r>
              <a:rPr lang="en-US" sz="2400" dirty="0" smtClean="0">
                <a:solidFill>
                  <a:srgbClr val="000000"/>
                </a:solidFill>
              </a:rPr>
              <a:t>10th </a:t>
            </a:r>
            <a:r>
              <a:rPr lang="en-US" sz="2400" dirty="0">
                <a:solidFill>
                  <a:srgbClr val="000000"/>
                </a:solidFill>
              </a:rPr>
              <a:t>and 11th graders in homeroom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Wed. Oct. 26th: </a:t>
            </a:r>
            <a:r>
              <a:rPr lang="en-US" sz="2400" dirty="0">
                <a:solidFill>
                  <a:srgbClr val="000000"/>
                </a:solidFill>
              </a:rPr>
              <a:t>Midterms in 2nd and 4th blocks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Thurs. Oct. 27th: </a:t>
            </a:r>
            <a:r>
              <a:rPr lang="en-US" sz="2400" dirty="0">
                <a:solidFill>
                  <a:srgbClr val="000000"/>
                </a:solidFill>
              </a:rPr>
              <a:t>Midterms in 1st and 3rd blocks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Fri. Oct. 28th: </a:t>
            </a:r>
            <a:r>
              <a:rPr lang="en-US" sz="2400" dirty="0">
                <a:solidFill>
                  <a:srgbClr val="000000"/>
                </a:solidFill>
              </a:rPr>
              <a:t>Makeup midterms</a:t>
            </a:r>
            <a:endParaRPr lang="en-US" sz="2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028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16795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Test Security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i="1" dirty="0" smtClean="0"/>
              <a:t>North Carolina Testing Code of Ethics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395663"/>
            <a:ext cx="8229600" cy="462382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ts val="600"/>
              </a:spcBef>
              <a:buFont typeface="Arial"/>
              <a:buChar char="•"/>
              <a:defRPr/>
            </a:pPr>
            <a:r>
              <a:rPr lang="en-US" sz="2900" dirty="0" smtClean="0"/>
              <a:t>All materials must be accounted for </a:t>
            </a:r>
            <a:r>
              <a:rPr lang="en-US" sz="2900" dirty="0" smtClean="0"/>
              <a:t>before</a:t>
            </a:r>
            <a:r>
              <a:rPr lang="en-US" sz="2900" dirty="0" smtClean="0"/>
              <a:t>, during, and immediately after testing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Test </a:t>
            </a:r>
            <a:r>
              <a:rPr lang="en-US" sz="2900" dirty="0" smtClean="0"/>
              <a:t>administrator must be able to verify counts before and after </a:t>
            </a:r>
            <a:r>
              <a:rPr lang="en-US" sz="2900" dirty="0" smtClean="0"/>
              <a:t>distribution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900" dirty="0" smtClean="0"/>
              <a:t>For online testing, the devices used for testing as well as usernames and passwords for accounts are considered secure testing materials.</a:t>
            </a: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314573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16795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Test Security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i="1" dirty="0" smtClean="0"/>
              <a:t>North Carolina Testing Code of Ethics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600200"/>
            <a:ext cx="8229600" cy="480028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Aft>
                <a:spcPts val="400"/>
              </a:spcAft>
              <a:buFont typeface="Arial"/>
              <a:buChar char="•"/>
              <a:defRPr/>
            </a:pPr>
            <a:r>
              <a:rPr lang="en-US" sz="3000" dirty="0" smtClean="0"/>
              <a:t>Persons with access to secure testing materials may not utilize materials for personal gain</a:t>
            </a:r>
          </a:p>
          <a:p>
            <a:pPr marL="342900" lvl="0" indent="-342900">
              <a:spcAft>
                <a:spcPts val="400"/>
              </a:spcAft>
              <a:buFont typeface="Arial"/>
              <a:buChar char="•"/>
              <a:defRPr/>
            </a:pPr>
            <a:r>
              <a:rPr lang="en-US" sz="3000" dirty="0" smtClean="0"/>
              <a:t>No person may copy, reproduce, or paraphrase the test materials in any manner</a:t>
            </a:r>
          </a:p>
          <a:p>
            <a:pPr marL="914400" lvl="1" indent="-457200">
              <a:spcAft>
                <a:spcPts val="400"/>
              </a:spcAft>
              <a:buFont typeface="Calibri" panose="020F0502020204030204" pitchFamily="34" charset="0"/>
              <a:buChar char="–"/>
              <a:defRPr/>
            </a:pPr>
            <a:r>
              <a:rPr lang="en-US" sz="2800" dirty="0"/>
              <a:t>Cannot discuss the content of the test with students or with peers</a:t>
            </a:r>
          </a:p>
          <a:p>
            <a:pPr marL="342900" lvl="0" indent="-342900">
              <a:spcAft>
                <a:spcPts val="400"/>
              </a:spcAft>
              <a:buFont typeface="Arial"/>
              <a:buChar char="•"/>
              <a:defRPr/>
            </a:pPr>
            <a:r>
              <a:rPr lang="en-US" sz="3000" dirty="0" smtClean="0"/>
              <a:t>Secure test questions may not be shared on social media or via email</a:t>
            </a:r>
          </a:p>
          <a:p>
            <a:pPr marL="800100" lvl="1" indent="-342900">
              <a:spcAft>
                <a:spcPts val="400"/>
              </a:spcAft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8788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17638"/>
            <a:ext cx="8229599" cy="468477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Secure test questions must NOT be used at any time during instruction or in resource materials (e.g. study guides)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Materials with sample test questions must be shared with principal and STC before use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Teachers CANNOT provide instruction related to the content being tested on test day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sz="2400" dirty="0" smtClean="0"/>
              <a:t>Cannot use test items or test information as basis for additional review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Teachers CANNOT discuss specific items from the tests with students or colleagues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b="1" dirty="0" smtClean="0"/>
              <a:t>Test Security Procedures</a:t>
            </a:r>
            <a:br>
              <a:rPr lang="en-US" b="1" dirty="0" smtClean="0"/>
            </a:br>
            <a:r>
              <a:rPr lang="en-US" sz="2000" b="1" i="1" dirty="0" smtClean="0"/>
              <a:t>North Carolina Testing Code of Ethics</a:t>
            </a:r>
            <a:br>
              <a:rPr lang="en-US" sz="2000" b="1" i="1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81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2791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Preparation for Testing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i="1" dirty="0" smtClean="0"/>
              <a:t>North Carolina Testing Code of Ethics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019430"/>
            <a:ext cx="8229600" cy="487648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Test Coordinator, Test </a:t>
            </a:r>
            <a:r>
              <a:rPr lang="en-US" sz="3200" dirty="0"/>
              <a:t>A</a:t>
            </a:r>
            <a:r>
              <a:rPr lang="en-US" sz="3200" dirty="0" smtClean="0"/>
              <a:t>dministrators, Proctors, and backups must be trained before test administration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Teachers instruct students in test-taking strategies and the Standard Course of Study (Common Core State Standards and NC Essential Standards)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Ensure accommodations are documented in student’s </a:t>
            </a:r>
            <a:r>
              <a:rPr lang="en-US" sz="3200" dirty="0" smtClean="0"/>
              <a:t>plan and used in class regularly </a:t>
            </a:r>
            <a:r>
              <a:rPr lang="en-US" sz="3200" dirty="0" smtClean="0"/>
              <a:t>by the </a:t>
            </a:r>
            <a:r>
              <a:rPr lang="en-US" sz="3200" dirty="0" smtClean="0"/>
              <a:t>deadline (30 school days in advance)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6364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48962" y="-112129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Test Administration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i="1" dirty="0" smtClean="0"/>
              <a:t>North Carolina Testing Code of Ethics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45988" y="764172"/>
            <a:ext cx="8592065" cy="464788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Test Administrator and proctor present in the room at all times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600" dirty="0" smtClean="0"/>
              <a:t>Proctors are not required </a:t>
            </a:r>
            <a:r>
              <a:rPr lang="en-US" sz="2600" dirty="0" smtClean="0"/>
              <a:t>for NCFE if it is not the teacher of record administering nor PSAT/Pre-ACT based on class size</a:t>
            </a:r>
            <a:endParaRPr lang="en-US" sz="26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Cannot clarify questions, provide synonyms, or indicate answers to students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Directions read exactly as written in the script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Test all eligible students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Report all irregularities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000" dirty="0" smtClean="0"/>
              <a:t>Provide a positive test-taking climate</a:t>
            </a:r>
          </a:p>
        </p:txBody>
      </p:sp>
    </p:spTree>
    <p:extLst>
      <p:ext uri="{BB962C8B-B14F-4D97-AF65-F5344CB8AC3E}">
        <p14:creationId xmlns:p14="http://schemas.microsoft.com/office/powerpoint/2010/main" val="2800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16795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Scoring, Analysis, and Reporting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i="1" dirty="0" smtClean="0"/>
              <a:t>North Carolina Testing Code of Ethics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310958"/>
            <a:ext cx="8229600" cy="470852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Protect confidentiality of students at all times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Student scores can only be disclosed to persons with legitimate need (ex. Parents or receiving school) 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Student scores CANNOT be sent via email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If scores need to be sent between schools (student transfers from one school to another), a fax may be sent after verifying the receiving person is at the fax machine  </a:t>
            </a:r>
          </a:p>
        </p:txBody>
      </p:sp>
    </p:spTree>
    <p:extLst>
      <p:ext uri="{BB962C8B-B14F-4D97-AF65-F5344CB8AC3E}">
        <p14:creationId xmlns:p14="http://schemas.microsoft.com/office/powerpoint/2010/main" val="33032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16795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Unethical Testing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Practices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i="1" dirty="0" smtClean="0"/>
              <a:t>North Carolina Testing Code of Ethics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57200" y="1463040"/>
            <a:ext cx="8229600" cy="455644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Encouraging students to be absent during testing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Encouraging students not to do their best because of the purposes of the test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Using secure test items for instruction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Changing student responses at any time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Modifying student records</a:t>
            </a:r>
          </a:p>
        </p:txBody>
      </p:sp>
    </p:spTree>
    <p:extLst>
      <p:ext uri="{BB962C8B-B14F-4D97-AF65-F5344CB8AC3E}">
        <p14:creationId xmlns:p14="http://schemas.microsoft.com/office/powerpoint/2010/main" val="284351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2040" y="214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-82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Unethical Testing Practices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b="1" i="1" dirty="0" smtClean="0"/>
              <a:t>North Carolina Testing Code of Ethics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89238" y="1229499"/>
            <a:ext cx="8365524" cy="472408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Reclassifying students </a:t>
            </a:r>
            <a:r>
              <a:rPr lang="en-US" sz="3200" dirty="0" smtClean="0"/>
              <a:t>to </a:t>
            </a:r>
            <a:r>
              <a:rPr lang="en-US" sz="3200" dirty="0" smtClean="0"/>
              <a:t>avoid testing them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Failing to provide needed accommodations during </a:t>
            </a:r>
            <a:r>
              <a:rPr lang="en-US" sz="3200" dirty="0" smtClean="0"/>
              <a:t>testing (see Ms. Chapman’s email regarding documentation. Email Ms. </a:t>
            </a:r>
            <a:r>
              <a:rPr lang="en-US" sz="3200" dirty="0" err="1" smtClean="0"/>
              <a:t>Grigg</a:t>
            </a:r>
            <a:r>
              <a:rPr lang="en-US" sz="3200" dirty="0" smtClean="0"/>
              <a:t> if the plan you received has Read Aloud listed for your class but not “by computer”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Paraphrasing test directions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Not testing all eligible students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Not reporting all Testing Violations</a:t>
            </a:r>
          </a:p>
        </p:txBody>
      </p:sp>
    </p:spTree>
    <p:extLst>
      <p:ext uri="{BB962C8B-B14F-4D97-AF65-F5344CB8AC3E}">
        <p14:creationId xmlns:p14="http://schemas.microsoft.com/office/powerpoint/2010/main" val="320282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51DA65BD2B94FA9812A480B5375D5" ma:contentTypeVersion="1" ma:contentTypeDescription="Create a new document." ma:contentTypeScope="" ma:versionID="f513400d2f4ec5f2719f417e76ae69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873FEF-1661-4951-A577-420BBCD92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6BD307B-AD0D-440A-9566-F2230B0EFA6D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D816F5-9361-4012-8A54-F00AA95F00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1222</Words>
  <Application>Microsoft Office PowerPoint</Application>
  <PresentationFormat>On-screen Show (4:3)</PresentationFormat>
  <Paragraphs>136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Geneva</vt:lpstr>
      <vt:lpstr>Office Theme</vt:lpstr>
      <vt:lpstr>PowerPoint Presentation</vt:lpstr>
      <vt:lpstr>PowerPoint Presentation</vt:lpstr>
      <vt:lpstr>PowerPoint Presentation</vt:lpstr>
      <vt:lpstr>Test Security Procedures North Carolina Testing Code of Ethics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Prohibited Items</vt:lpstr>
      <vt:lpstr>Prohibited Items in the Test Room </vt:lpstr>
      <vt:lpstr>PowerPoint Presentation</vt:lpstr>
      <vt:lpstr>PowerPoint Presentation</vt:lpstr>
    </vt:vector>
  </TitlesOfParts>
  <Company>Charlotte-Mecklenburg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N. Phillips</dc:creator>
  <cp:lastModifiedBy>Forgay, Leiasierra E.</cp:lastModifiedBy>
  <cp:revision>39</cp:revision>
  <cp:lastPrinted>2016-08-30T14:13:37Z</cp:lastPrinted>
  <dcterms:created xsi:type="dcterms:W3CDTF">2016-07-26T13:35:28Z</dcterms:created>
  <dcterms:modified xsi:type="dcterms:W3CDTF">2016-09-21T18:10:44Z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0x010100B1F51DA65BD2B94FA9812A480B5375D5</vt:lpwstr>
  </property>
</Properties>
</file>